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375" r:id="rId3"/>
    <p:sldId id="262" r:id="rId4"/>
    <p:sldId id="384" r:id="rId5"/>
    <p:sldId id="377" r:id="rId6"/>
    <p:sldId id="385" r:id="rId7"/>
    <p:sldId id="257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664" autoAdjust="0"/>
  </p:normalViewPr>
  <p:slideViewPr>
    <p:cSldViewPr snapToGrid="0">
      <p:cViewPr varScale="1">
        <p:scale>
          <a:sx n="94" d="100"/>
          <a:sy n="94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FFB995E-C74B-4F20-8AC7-60910AD703B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3365A50-5979-404C-89D4-227AAEBD3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8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EA7586E-CE53-400B-B889-1F66141C57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3975" indent="-29119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23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0643" indent="-2323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1787" indent="-2323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2932" indent="-23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4076" indent="-23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5221" indent="-23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6366" indent="-23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42289" fontAlgn="base">
              <a:spcBef>
                <a:spcPct val="0"/>
              </a:spcBef>
              <a:spcAft>
                <a:spcPct val="0"/>
              </a:spcAft>
            </a:pPr>
            <a:fld id="{252E391C-53AD-43AA-9DA9-EC6A6577A7BB}" type="slidenum">
              <a:rPr lang="en-US" altLang="en-US">
                <a:solidFill>
                  <a:srgbClr val="000000"/>
                </a:solidFill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328D8BE-72B2-4B70-914C-54E26C61FE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6725" y="403225"/>
            <a:ext cx="6423025" cy="361315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7040F9F-566F-4350-A900-F2C8458C4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7735" y="4257412"/>
            <a:ext cx="6540196" cy="48197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 Thank you for that generous introduction</a:t>
            </a:r>
          </a:p>
          <a:p>
            <a:pPr eaLnBrk="1" hangingPunct="1">
              <a:buFontTx/>
              <a:buChar char="•"/>
            </a:pPr>
            <a:r>
              <a:rPr lang="en-US" altLang="en-US" dirty="0"/>
              <a:t>  30 </a:t>
            </a:r>
            <a:r>
              <a:rPr lang="en-US" altLang="en-US" dirty="0" err="1"/>
              <a:t>yr</a:t>
            </a:r>
            <a:r>
              <a:rPr lang="en-US" altLang="en-US" dirty="0"/>
              <a:t> Coast Guard career Officer – held a variety of great jobs including several involving people with good ideas who tried to implement them – many succeeded, several failed. 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 One of my best jobs was Chairing the Commandant’s Innovation Council 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 CO of the CG’s R&amp;D Center when 9/11 happened – Priorities immediately shifted, numerous ideas to protect ports &amp; waterways from terrorist attacks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 EIG Senior Fellow 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 Currently teach leadership at a federal agency for 10 yrs.  </a:t>
            </a:r>
            <a:r>
              <a:rPr lang="en-US" altLang="en-US" b="1" u="sng" dirty="0">
                <a:solidFill>
                  <a:srgbClr val="FF0000"/>
                </a:solidFill>
              </a:rPr>
              <a:t>I’m passionate about encouraging people at all levels to be proactive and challenge the status quo by overcoming challenges, improving processes, seizing opportunities and improving performance.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sz="1600" dirty="0"/>
              <a:t>Let’s start!</a:t>
            </a:r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550C8B8E-DC04-4DB2-86F0-5F58223AC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757" y="4580141"/>
            <a:ext cx="5392620" cy="35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50" tIns="48526" rIns="97050" bIns="48526">
            <a:spAutoFit/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42289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en-US" sz="1600" i="1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6150" name="Text Box 5">
            <a:extLst>
              <a:ext uri="{FF2B5EF4-FFF2-40B4-BE49-F238E27FC236}">
                <a16:creationId xmlns:a16="http://schemas.microsoft.com/office/drawing/2014/main" id="{05C9A390-3EF4-4E40-AB66-5B0EAABD2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49" y="4417148"/>
            <a:ext cx="5474824" cy="132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50" tIns="48526" rIns="97050" bIns="48526">
            <a:spAutoFit/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42289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CC"/>
                </a:solidFill>
                <a:latin typeface="Comic Sans MS" panose="030F0702030302020204" pitchFamily="66" charset="0"/>
              </a:rPr>
              <a:t>Good afternoon.  I’m Brad Kidwell with the Commandant’s Innovation Council and I’m here today to talk about the Innovation Initiative and eCoast Guard.    I’m not a computer guru so I’ll won’t comment on the technical side too much.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751A4DFE-0565-4347-B837-4209923E53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F84C8E-C3B8-4A4E-95B0-2EC99A300D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C1BE5556-9136-4A49-8C87-210F24BA8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42289" fontAlgn="base">
              <a:spcBef>
                <a:spcPct val="0"/>
              </a:spcBef>
              <a:spcAft>
                <a:spcPct val="0"/>
              </a:spcAft>
            </a:pPr>
            <a:fld id="{F1A07C19-71F1-475D-B45A-E6006EC42F80}" type="slidenum">
              <a:rPr lang="en-US" altLang="en-US" sz="1200">
                <a:solidFill>
                  <a:srgbClr val="000000"/>
                </a:solidFill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3F39019-B202-44C2-83E2-5D9FC4E27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742A9213-BC61-4BCD-BBDB-BBE0575E9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Mention sharing “Unauthorized Progress – Leading from the Middle”  - 12 implementation strategies that work well for LFM, due to time I’ll only comment on a few</a:t>
            </a:r>
          </a:p>
          <a:p>
            <a:pPr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- Bias for Action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- Become not just an “Expert”, but “the Expert’ on your idea – know all answers to questions on your idea – pros &amp; cons, resources, etc.</a:t>
            </a:r>
          </a:p>
          <a:p>
            <a:pPr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- ‘Senior Champions’ can cut a lot of ‘red tape’ and reduce resistance</a:t>
            </a:r>
          </a:p>
          <a:p>
            <a:pPr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- Network/Team/Partner:– ‘Radical Inclusion’</a:t>
            </a:r>
          </a:p>
          <a:p>
            <a:pPr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- ‘Pilot-test’ idea-can reduce ‘perceived risk’ – if it fails, learn &amp; try again, or…walk away</a:t>
            </a:r>
          </a:p>
          <a:p>
            <a:pPr>
              <a:spcBef>
                <a:spcPct val="0"/>
              </a:spcBef>
              <a:defRPr/>
            </a:pPr>
            <a:endParaRPr lang="en-US" altLang="en-US" b="1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>
              <a:defRPr/>
            </a:pPr>
            <a:endParaRPr lang="en-US" alt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3219C83-B628-47BE-964B-79D342D929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42289" fontAlgn="base">
              <a:spcBef>
                <a:spcPct val="0"/>
              </a:spcBef>
              <a:spcAft>
                <a:spcPct val="0"/>
              </a:spcAft>
            </a:pPr>
            <a:fld id="{B18F2CB4-F807-44E9-95E9-D75CCC9AA5D8}" type="slidenum">
              <a:rPr lang="en-US" altLang="en-US" sz="1200">
                <a:solidFill>
                  <a:srgbClr val="000000"/>
                </a:solidFill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C5E4120-5263-44AD-AD37-4EEA34B5F0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29E032-FE86-4D22-8840-29E7A46872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8385FFDD-13F8-4D91-8782-FC9DB207B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42289" fontAlgn="base">
              <a:spcBef>
                <a:spcPct val="0"/>
              </a:spcBef>
              <a:spcAft>
                <a:spcPct val="0"/>
              </a:spcAft>
            </a:pPr>
            <a:fld id="{6EB94637-66FE-4CFF-AA88-A102202A4D18}" type="slidenum">
              <a:rPr lang="en-US" altLang="en-US" sz="1200">
                <a:solidFill>
                  <a:srgbClr val="000000"/>
                </a:solidFill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C5E4120-5263-44AD-AD37-4EEA34B5F0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29E032-FE86-4D22-8840-29E7A46872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8385FFDD-13F8-4D91-8782-FC9DB207B4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4228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B94637-66FE-4CFF-AA88-A102202A4D1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4228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9047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89D07B8-B5E9-45B3-882B-7D7C5DD9F1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7075" indent="-2778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0775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0038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7713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74913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2113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9313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6513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8C0DFF-3AD4-46B2-9E50-BBD977D4C74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569F869-99AC-4C8E-8871-0E9228C61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513C76B-DD21-4F71-BEEA-CE6F84A82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7C8DB25-2797-4CD4-B189-5A556BD44CE4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2438400" cy="6856413"/>
            <a:chOff x="0" y="0"/>
            <a:chExt cx="1152" cy="4319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7B02ABE-D3EE-4400-A566-E78578EEB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EFFAA26C-971A-4122-900A-D2FC23EE5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EC668EAC-36FE-4CC1-99EE-7F54E7A51D4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540000" y="1676400"/>
            <a:ext cx="92456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48467" y="3968750"/>
            <a:ext cx="85344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3717114-E3AD-4D5F-B09A-895F571F41D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45E6559-811E-4A22-B05F-751BBAC83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283200" y="64008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91C2662B-FBD1-4CB0-A0A9-463E46EC20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6F38-6B35-4330-90AD-B4564B29E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0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E279407-D645-448B-9062-426D09B188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94CABFC-A572-4E69-B433-471DF2EC4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B97D201-DEDB-4728-BF4B-C8AA449C1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B63F7-61F7-4F00-8182-A0F992053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35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000" y="304800"/>
            <a:ext cx="25908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304800"/>
            <a:ext cx="75692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5215FEA-CF7B-4EF1-BF16-29CA4A98D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DF46832-6AF1-407D-8969-2909739C4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6C8729A-3D3C-4345-B2F7-53CCE543B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ED4F8-AF80-42A6-96FD-CEDEE632B2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023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C6EC42C-42AE-4677-BB17-F45B973307A2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2438400" cy="6856413"/>
            <a:chOff x="0" y="0"/>
            <a:chExt cx="1152" cy="4319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A3DEEB5-25F0-4E06-8C8A-FBC7CA00F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96AA5F73-5649-4C1C-B171-8E280E0F4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ED7C05F9-B9F4-48BF-AA83-C703DB2847B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540000" y="1676400"/>
            <a:ext cx="92456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48467" y="3968750"/>
            <a:ext cx="85344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3F418FB-66A5-429B-ADFE-D44EB4C1BE0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4008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57F75847-982F-489B-B172-FBDB7C448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283200" y="64008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EBEB6B1-B83F-4158-9939-EA911240FF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0FCB3F-1C65-4144-B159-05ECE1139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337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77D1996-5158-43B4-AAA6-8582A8EB5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56D113C-C187-4689-92E6-5CFBD65DFA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27EE717-5C03-4165-B2B0-33582B617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AC7B6-EF23-4153-B7AE-C0C9500BA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952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C3DEB34-9A34-404E-9A7C-5DAF242B6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02F2BCA-3514-4709-998A-63F451C3D4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ECE2463-8E21-42A8-867D-9240A7BDA3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E1C0-92EC-4D60-8E39-70731CFBA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04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88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1E9F80C-51EB-41CB-A8B1-BECECBF57D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1B9F6C3-8226-4E28-B8BE-248D4D5AD0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77E87FF-4CDF-4AEF-99F3-30D9700BE7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422F1-21BC-4828-9F5A-06CF399D79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94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348ACF6-BD81-4059-9965-0C5197006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7263D6AF-032C-402A-BE7D-B873930BA8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7FFBBE4-95CC-4567-80EB-5429F9B1B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F0920-D6D7-4719-ABD1-0C74D450AA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214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D26DE082-F15B-4018-B1DB-010408988B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3144995-9E9D-4CF9-A53B-C5314C8C69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0BE8923-67AD-479B-AE89-3641BDD2DE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E66C6-421D-4DA0-A66F-6044EDAB62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854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DB563C6-A501-4F25-B07C-B299D1799C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5FA79C1F-BD4A-4BC2-852B-D029F7594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D269F4B-A25D-40DE-85EB-168795CA6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E86CD-647E-4490-A110-8B3F28D92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85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C5A1E0C-05D4-4A9E-8438-44A4CC1A6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F88D258-4700-4511-9D06-CFC62E2CE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DCB9FB9-65F7-4875-8C5C-B6D2F2561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FC67D-0556-4B0F-B846-9A4D1F7214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19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C37DBB7-F5BC-4698-A13F-44919FBD2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304D9BC-445B-4A79-84C4-D5512D393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15B627B-C003-43E5-B3FC-FA6E67DB7B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414E6-A0E5-487E-8BFC-12D58CCF6E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126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52DDE62-D7C1-415B-B6B4-86772D03D7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FAFF66F-1CCB-4B0E-A73C-ACBA01FE2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2B6CD95-D4DD-4019-864F-67C905740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16BF9-666B-4354-87C4-EB8F5FED53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13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3BB4974-A5B2-4A40-B253-621F042EF1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D063270-52FB-4AA0-A05C-1ED0178D61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B9021C3-8C6B-4890-B3A3-FBE806613C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46C94-2F79-4EFC-8376-4F04E0ED5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819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000" y="304800"/>
            <a:ext cx="25908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304800"/>
            <a:ext cx="75692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65CD559-578E-4A17-9059-9FA43107E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3382239-0E41-4F39-90B9-0E928C6913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BC5F18A-2A53-4466-A025-026B57EED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CD68B-9912-49B6-804F-0B2A682453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68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E753B55-15BF-44BF-9D48-D2A494235E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50F4BA5-D444-4EFC-A91F-FBFA658EC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3ED7D83-EDD4-4D97-882D-BE37C8584F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5716-4F01-4BAA-84CD-D3D100B88E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4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8800" y="1600200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F5B5AF4-CC4F-4990-BE00-E2A8B5040F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BB4DE7A-D6A3-4131-BC5E-89A4387BBF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3E7CD1F-CBF0-43C0-8267-8C64292CF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4E0D8-CCC9-4B83-BA53-7D8AB8B7A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0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68E047C-8640-4FB8-B660-6DA758629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96BBD64C-8C52-406A-A58F-F12842973B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C030A7F-8C30-420B-B489-6AC97ABE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EEF09-5212-46D2-AACC-50ED6E7D9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82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34F0E8D-041A-4728-BCA5-B4687CB54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E3209BCC-B57C-473A-8954-3451D28F24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738074D-EB00-4E3C-971A-07B7D043E4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39A22-E099-4EA9-876D-7F0863F7E8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4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9BD6C318-FC3B-443F-BEF9-8287A9E7A0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54CB8AE9-D09C-4579-9875-1F21026E2E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6000106-F22D-45D3-8A89-34B76372CF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DB0FE-F07C-4BE9-B939-1CA1DC9DFD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08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F5B2399-9599-4EC2-B847-8D68F05DC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2B964A4-9E9E-4704-ABE3-2689FBB7D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D33696F-9861-404A-840B-D3D66274F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CACA-6D4C-4F61-A4F1-D0564FF85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21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2CE118C-497C-4B5A-9E73-9F4254C16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708C068-EC98-4C7E-9852-2E5B9D680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72FE9B2-8927-4369-AD1A-68F51B20ED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9940-E566-4CAA-B2CA-8B89E458D7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63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4E95522-245B-4BAD-8AB2-8E6379DC42AC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524000" cy="6856413"/>
            <a:chOff x="0" y="0"/>
            <a:chExt cx="720" cy="4319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0FF20062-590E-4F7E-84D4-5402F83B7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F17AA0A5-8672-4826-8BC0-3192034CE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pic>
          <p:nvPicPr>
            <p:cNvPr id="1034" name="Picture 5">
              <a:extLst>
                <a:ext uri="{FF2B5EF4-FFF2-40B4-BE49-F238E27FC236}">
                  <a16:creationId xmlns:a16="http://schemas.microsoft.com/office/drawing/2014/main" id="{BF1DC7D6-1682-4F68-818D-789661042AF2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B8AF88CB-5C08-4E5B-89BF-4C1622CEE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304800"/>
            <a:ext cx="103632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0AA4F3F0-6BC6-4439-BD81-BB8CAD1AE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16002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D1903D4E-CAD6-41D9-8F26-BB47BB6B83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0" y="6400800"/>
            <a:ext cx="2540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E4E50849-D9CC-4B1A-839A-B509D47870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00800"/>
            <a:ext cx="3860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B0FE738F-61BE-410E-89D6-FB42CB19CE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400800"/>
            <a:ext cx="2540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4A058AE-7013-4885-89A2-8CBE334DC7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3126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anose="05050102010706020507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6BABADF-B1C2-445A-B40C-CB03181D418A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524000" cy="6856413"/>
            <a:chOff x="0" y="0"/>
            <a:chExt cx="720" cy="4319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C0B2B146-84BF-4C7C-9B87-35BEF3886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AC335355-A69D-42D6-89A9-B370424CB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 sz="2400"/>
            </a:p>
          </p:txBody>
        </p:sp>
        <p:pic>
          <p:nvPicPr>
            <p:cNvPr id="1034" name="Picture 5">
              <a:extLst>
                <a:ext uri="{FF2B5EF4-FFF2-40B4-BE49-F238E27FC236}">
                  <a16:creationId xmlns:a16="http://schemas.microsoft.com/office/drawing/2014/main" id="{3860661F-E762-4A82-B6EF-45C1283269B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B30D9201-71AE-425B-AFA7-5EF7EA4A3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304800"/>
            <a:ext cx="103632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76789B5D-D11F-46C8-BD20-9F99232E4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16002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2C3DA6CE-573D-40E8-80BD-9EBBC826BC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0" y="6400800"/>
            <a:ext cx="2540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315511D3-2FF3-4A20-8826-10957A8CED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00800"/>
            <a:ext cx="3860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38381AEA-292A-43A6-9D88-B7CBF80E8A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400800"/>
            <a:ext cx="2540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ADE56ED-C1D7-46A2-8D04-51C55A0BB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9818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anose="05050102010706020507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dr-geoff-abbott-60688a1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6EFF9C-13BD-4189-B3DD-67CC8FACB2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52800" y="228599"/>
            <a:ext cx="7315200" cy="2276477"/>
          </a:xfrm>
        </p:spPr>
        <p:txBody>
          <a:bodyPr/>
          <a:lstStyle/>
          <a:p>
            <a:pPr algn="ctr" eaLnBrk="1" hangingPunct="1"/>
            <a:r>
              <a:rPr lang="en-US" altLang="en-US" sz="4000" i="1" dirty="0"/>
              <a:t>HQ Coast Guard Retiree Council – Washington, DC/Capital Area – Mentoring Pilot for Transitioning CG Personnel</a:t>
            </a:r>
            <a:endParaRPr lang="en-US" altLang="en-US" sz="4000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6DFDA74-9075-4FBC-B9C6-262F80994F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76600" y="5181600"/>
            <a:ext cx="7620000" cy="1524000"/>
          </a:xfrm>
        </p:spPr>
        <p:txBody>
          <a:bodyPr/>
          <a:lstStyle/>
          <a:p>
            <a:pPr algn="ctr" eaLnBrk="1" hangingPunct="1">
              <a:defRPr/>
            </a:pPr>
            <a:endParaRPr lang="en-US" alt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Geoff Abbott, CAPT, USCG (Retired), DBA </a:t>
            </a:r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id="{9E478F01-BC01-46C5-B1BE-BB1E2FD7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5" y="3059113"/>
            <a:ext cx="1981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b="1" i="1" dirty="0">
                <a:solidFill>
                  <a:srgbClr val="EAEAEA"/>
                </a:solidFill>
                <a:latin typeface="Comic Sans MS" panose="030F0702030302020204" pitchFamily="66" charset="0"/>
              </a:rPr>
              <a:t>CG National Retiree </a:t>
            </a:r>
            <a:r>
              <a:rPr lang="en-US" altLang="en-US" sz="1600" b="1" i="1">
                <a:solidFill>
                  <a:srgbClr val="EAEAEA"/>
                </a:solidFill>
                <a:latin typeface="Comic Sans MS" panose="030F0702030302020204" pitchFamily="66" charset="0"/>
              </a:rPr>
              <a:t>Council Conference</a:t>
            </a:r>
            <a:endParaRPr lang="en-US" altLang="en-US" sz="1600" b="1" i="1" dirty="0">
              <a:solidFill>
                <a:srgbClr val="EAEAEA"/>
              </a:solidFill>
              <a:latin typeface="Comic Sans MS" panose="030F0702030302020204" pitchFamily="66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b="1" i="1" dirty="0">
                <a:solidFill>
                  <a:srgbClr val="EAEAEA"/>
                </a:solidFill>
                <a:latin typeface="Comic Sans MS" panose="030F0702030302020204" pitchFamily="66" charset="0"/>
              </a:rPr>
              <a:t>(Sept 8, 2021)</a:t>
            </a:r>
          </a:p>
        </p:txBody>
      </p:sp>
      <p:pic>
        <p:nvPicPr>
          <p:cNvPr id="5125" name="Picture 7" descr="US Cost Guard Jayhawk">
            <a:extLst>
              <a:ext uri="{FF2B5EF4-FFF2-40B4-BE49-F238E27FC236}">
                <a16:creationId xmlns:a16="http://schemas.microsoft.com/office/drawing/2014/main" id="{45DEA181-1A9E-4D5D-9AD5-8CFE83A15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2590801"/>
            <a:ext cx="42672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D36B71DD-77CB-4404-92C6-9D5B0F01E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0" y="1828800"/>
            <a:ext cx="7299960" cy="4724400"/>
          </a:xfrm>
        </p:spPr>
        <p:txBody>
          <a:bodyPr>
            <a:normAutofit fontScale="77500" lnSpcReduction="20000"/>
          </a:bodyPr>
          <a:lstStyle/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US" sz="2800" u="sng" dirty="0">
                <a:latin typeface="+mj-lt"/>
              </a:rPr>
              <a:t>Concept</a:t>
            </a:r>
            <a:r>
              <a:rPr lang="en-US" sz="2800" dirty="0">
                <a:latin typeface="+mj-lt"/>
              </a:rPr>
              <a:t>:  Leveraging willing and capable CG retired personnel to assist CG active duty personnel with their career transition and post-CG career/job search</a:t>
            </a:r>
          </a:p>
          <a:p>
            <a:pPr>
              <a:defRPr/>
            </a:pPr>
            <a:endParaRPr lang="en-US" sz="2800" u="sng" dirty="0">
              <a:latin typeface="+mj-lt"/>
            </a:endParaRP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US" sz="2800" u="sng" dirty="0">
                <a:latin typeface="+mj-lt"/>
              </a:rPr>
              <a:t>Pilot-Test</a:t>
            </a:r>
            <a:r>
              <a:rPr lang="en-US" sz="2800" dirty="0">
                <a:latin typeface="+mj-lt"/>
              </a:rPr>
              <a:t>: Mentor/Mentee pair in National Capital Region</a:t>
            </a:r>
          </a:p>
          <a:p>
            <a:pPr>
              <a:defRPr/>
            </a:pPr>
            <a:endParaRPr lang="en-US" sz="2800" dirty="0">
              <a:latin typeface="+mj-lt"/>
            </a:endParaRP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US" sz="2800" u="sng" dirty="0">
                <a:latin typeface="+mj-lt"/>
              </a:rPr>
              <a:t>Mentor</a:t>
            </a:r>
            <a:r>
              <a:rPr lang="en-US" sz="2800" dirty="0">
                <a:latin typeface="+mj-lt"/>
              </a:rPr>
              <a:t>: Retired CG O-6 &amp; current federal employee – Contacts throughout DHS, DOD &amp; across government</a:t>
            </a:r>
          </a:p>
          <a:p>
            <a:pPr>
              <a:defRPr/>
            </a:pPr>
            <a:endParaRPr lang="en-US" sz="2800" dirty="0">
              <a:latin typeface="+mj-lt"/>
            </a:endParaRP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US" sz="2800" u="sng" dirty="0">
                <a:latin typeface="+mj-lt"/>
              </a:rPr>
              <a:t>Mentee</a:t>
            </a:r>
            <a:r>
              <a:rPr lang="en-US" sz="2800" dirty="0">
                <a:latin typeface="+mj-lt"/>
              </a:rPr>
              <a:t>:  Active Duty O-4 retiring May 2022 with 20 years service – seeking employment to support federal agencies as a federal employee, contractor, or with academia/FFRDC – Focusing on port security, international security, emergency preparedness/exercises, risk management, or countering weapons of mass destruction.</a:t>
            </a:r>
          </a:p>
          <a:p>
            <a:pPr>
              <a:defRPr/>
            </a:pPr>
            <a:endParaRPr lang="en-US" sz="2400" dirty="0">
              <a:latin typeface="+mj-lt"/>
            </a:endParaRPr>
          </a:p>
        </p:txBody>
      </p:sp>
      <p:sp>
        <p:nvSpPr>
          <p:cNvPr id="7171" name="Title 10">
            <a:extLst>
              <a:ext uri="{FF2B5EF4-FFF2-40B4-BE49-F238E27FC236}">
                <a16:creationId xmlns:a16="http://schemas.microsoft.com/office/drawing/2014/main" id="{61DFFC41-9B45-487B-AF47-210E777F3E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429000" y="304800"/>
            <a:ext cx="8118566" cy="1371600"/>
          </a:xfrm>
        </p:spPr>
        <p:txBody>
          <a:bodyPr/>
          <a:lstStyle/>
          <a:p>
            <a:r>
              <a:rPr lang="en-US" altLang="en-US" dirty="0"/>
              <a:t>CG Retired Mentor/Transitioning Active Duty Mentee – Pilot-Test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2CB6E05-949E-4DEC-933B-EE252BAEA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89250" y="206375"/>
            <a:ext cx="7550150" cy="1150938"/>
          </a:xfrm>
        </p:spPr>
        <p:txBody>
          <a:bodyPr/>
          <a:lstStyle/>
          <a:p>
            <a:pPr algn="ctr"/>
            <a:r>
              <a:rPr lang="en-US" altLang="en-US" sz="3200" dirty="0"/>
              <a:t>Actions/Activities Thus Far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67C3D7D-159A-48BF-B1C5-F131AE0F064B}"/>
              </a:ext>
            </a:extLst>
          </p:cNvPr>
          <p:cNvSpPr/>
          <p:nvPr/>
        </p:nvSpPr>
        <p:spPr>
          <a:xfrm>
            <a:off x="4066323" y="1505831"/>
            <a:ext cx="2319963" cy="1688653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Initial discussion of mentee interests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D6FEDA-D749-4407-A0BE-3BEBFC27E701}"/>
              </a:ext>
            </a:extLst>
          </p:cNvPr>
          <p:cNvSpPr/>
          <p:nvPr/>
        </p:nvSpPr>
        <p:spPr>
          <a:xfrm>
            <a:off x="6877304" y="1449196"/>
            <a:ext cx="2538984" cy="173736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Resume Review/Advice (iterative)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8BAB51-14F9-4B9C-A698-4F257903C9EA}"/>
              </a:ext>
            </a:extLst>
          </p:cNvPr>
          <p:cNvSpPr/>
          <p:nvPr/>
        </p:nvSpPr>
        <p:spPr>
          <a:xfrm>
            <a:off x="2274679" y="3137850"/>
            <a:ext cx="2673096" cy="163632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Interview: CG O-6 (Ret.);  DoS FSO; Booz-Allen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EFA0F4A-40FA-4ACF-867B-701D97304100}"/>
              </a:ext>
            </a:extLst>
          </p:cNvPr>
          <p:cNvSpPr/>
          <p:nvPr/>
        </p:nvSpPr>
        <p:spPr>
          <a:xfrm>
            <a:off x="5185953" y="3094587"/>
            <a:ext cx="2921727" cy="1722847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Networking &amp; Interview Reviews/Debriefs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FA8DD6C-71BA-4E2E-A444-CDAE0D847D5E}"/>
              </a:ext>
            </a:extLst>
          </p:cNvPr>
          <p:cNvSpPr/>
          <p:nvPr/>
        </p:nvSpPr>
        <p:spPr>
          <a:xfrm>
            <a:off x="8381129" y="3094586"/>
            <a:ext cx="2921727" cy="173736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Interview: CG O-5 (Ret.);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DHS Exec Team; MITRE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7EFDEA8-83BE-43D2-BDA5-C74C2C74B61A}"/>
              </a:ext>
            </a:extLst>
          </p:cNvPr>
          <p:cNvSpPr/>
          <p:nvPr/>
        </p:nvSpPr>
        <p:spPr>
          <a:xfrm>
            <a:off x="4001007" y="4839873"/>
            <a:ext cx="2450592" cy="173736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Interview (set-up): CG O-6 (Ret.); DNDO SES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60CA44-2A00-45D0-974E-AF1C20DE52B3}"/>
              </a:ext>
            </a:extLst>
          </p:cNvPr>
          <p:cNvSpPr/>
          <p:nvPr/>
        </p:nvSpPr>
        <p:spPr>
          <a:xfrm>
            <a:off x="6877304" y="4831946"/>
            <a:ext cx="2450592" cy="173736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EAEAEA"/>
                </a:solidFill>
                <a:latin typeface="Times New Roman"/>
              </a:rPr>
              <a:t>Interview (set-up): CG O-6 (Ret.); FEMA 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A97F88F-AF51-47CB-BC39-633127007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1647" y="217713"/>
            <a:ext cx="9048204" cy="1201783"/>
          </a:xfrm>
        </p:spPr>
        <p:txBody>
          <a:bodyPr/>
          <a:lstStyle/>
          <a:p>
            <a:r>
              <a:rPr lang="en-US" altLang="en-US" dirty="0"/>
              <a:t>Mentor/Mentee Pilot – Good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389BD-674F-4E99-A702-109A1192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512026"/>
            <a:ext cx="7772400" cy="4495800"/>
          </a:xfrm>
        </p:spPr>
        <p:txBody>
          <a:bodyPr/>
          <a:lstStyle/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Establish a positive, helpful relationship with the mentor serving the mentee’s needs</a:t>
            </a:r>
          </a:p>
          <a:p>
            <a:pPr>
              <a:defRPr/>
            </a:pPr>
            <a:r>
              <a:rPr lang="en-US" dirty="0"/>
              <a:t>Provide honest, direct and candid feedback &amp; advice, to best serve the mentee</a:t>
            </a:r>
          </a:p>
          <a:p>
            <a:pPr>
              <a:defRPr/>
            </a:pPr>
            <a:r>
              <a:rPr lang="en-US" dirty="0"/>
              <a:t>Leverage both the mentor’s &amp; mentee’s professional networks</a:t>
            </a:r>
          </a:p>
          <a:p>
            <a:pPr>
              <a:defRPr/>
            </a:pPr>
            <a:r>
              <a:rPr lang="en-US" dirty="0"/>
              <a:t>Identify &amp; seize opportunities</a:t>
            </a:r>
          </a:p>
          <a:p>
            <a:pPr>
              <a:defRPr/>
            </a:pPr>
            <a:r>
              <a:rPr lang="en-US" dirty="0"/>
              <a:t>Be a life-long learner!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A97F88F-AF51-47CB-BC39-633127007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3303" y="217714"/>
            <a:ext cx="9718766" cy="714104"/>
          </a:xfrm>
        </p:spPr>
        <p:txBody>
          <a:bodyPr/>
          <a:lstStyle/>
          <a:p>
            <a:r>
              <a:rPr lang="en-US" altLang="en-US" dirty="0"/>
              <a:t>Mentor/Mentee Pilot –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389BD-674F-4E99-A702-109A1192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1" y="923653"/>
            <a:ext cx="9100457" cy="5010694"/>
          </a:xfrm>
        </p:spPr>
        <p:txBody>
          <a:bodyPr/>
          <a:lstStyle/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dirty="0"/>
              <a:t>Good mentor/mentee pairing is essential – consider options if the pairing doesn’t work out</a:t>
            </a:r>
          </a:p>
          <a:p>
            <a:pPr>
              <a:defRPr/>
            </a:pPr>
            <a:r>
              <a:rPr lang="en-US" dirty="0"/>
              <a:t>Clearly communicate the mentor’s role is to assist with identifying excellent post-CG job/career options – they may not be equipped to assist with real estate, school, medical facility, etc. issues  - CG should explain available resources</a:t>
            </a:r>
          </a:p>
          <a:p>
            <a:pPr>
              <a:defRPr/>
            </a:pPr>
            <a:r>
              <a:rPr lang="en-US" dirty="0"/>
              <a:t>Consider periodic ‘mentor calls’ to share mentee interests &amp; possible opportunities (job fairs, connections, informational interviews, etc.)</a:t>
            </a:r>
          </a:p>
        </p:txBody>
      </p:sp>
    </p:spTree>
    <p:extLst>
      <p:ext uri="{BB962C8B-B14F-4D97-AF65-F5344CB8AC3E}">
        <p14:creationId xmlns:p14="http://schemas.microsoft.com/office/powerpoint/2010/main" val="306095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B8217495-E907-44B5-A84C-094EB6307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86798" y="3429000"/>
            <a:ext cx="5829300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700" dirty="0"/>
              <a:t>Geoff Abbott, CAPT, USCG (Retired),  DBA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700" dirty="0"/>
              <a:t>AbbottGL@aol.com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700" dirty="0">
                <a:hlinkClick r:id="rId3"/>
              </a:rPr>
              <a:t>https://www.linkedin.com/in/dr-geoff-abbott-60688a1/</a:t>
            </a:r>
            <a:r>
              <a:rPr lang="en-US" altLang="en-US" sz="2700" dirty="0"/>
              <a:t>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4036" name="TextBox 1">
            <a:extLst>
              <a:ext uri="{FF2B5EF4-FFF2-40B4-BE49-F238E27FC236}">
                <a16:creationId xmlns:a16="http://schemas.microsoft.com/office/drawing/2014/main" id="{B55E2921-CE1F-4A67-BB5A-BF8FD2F6C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675" y="1439093"/>
            <a:ext cx="674991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6000" dirty="0">
                <a:solidFill>
                  <a:srgbClr val="FFCC66"/>
                </a:solidFill>
              </a:rPr>
              <a:t>Questions/Comments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9293</TotalTime>
  <Words>690</Words>
  <Application>Microsoft Office PowerPoint</Application>
  <PresentationFormat>Widescreen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Symbol</vt:lpstr>
      <vt:lpstr>Times New Roman</vt:lpstr>
      <vt:lpstr>Lock And Key</vt:lpstr>
      <vt:lpstr>1_Lock And Key</vt:lpstr>
      <vt:lpstr>HQ Coast Guard Retiree Council – Washington, DC/Capital Area – Mentoring Pilot for Transitioning CG Personnel</vt:lpstr>
      <vt:lpstr>CG Retired Mentor/Transitioning Active Duty Mentee – Pilot-Test</vt:lpstr>
      <vt:lpstr>Actions/Activities Thus Far </vt:lpstr>
      <vt:lpstr>Mentor/Mentee Pilot – Good Practices</vt:lpstr>
      <vt:lpstr>Mentor/Mentee Pilot – Recommendations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HQ Coast Guard Retiree Council – Washington, DC/Capital Area – Mentoring Pilot for Transitioning CG Personnel</dc:title>
  <dc:creator>Abbott</dc:creator>
  <cp:lastModifiedBy>Abbott</cp:lastModifiedBy>
  <cp:revision>7</cp:revision>
  <cp:lastPrinted>2021-08-31T15:51:46Z</cp:lastPrinted>
  <dcterms:created xsi:type="dcterms:W3CDTF">2021-08-31T15:27:54Z</dcterms:created>
  <dcterms:modified xsi:type="dcterms:W3CDTF">2021-09-07T02:21:59Z</dcterms:modified>
</cp:coreProperties>
</file>